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handoutMasterIdLst>
    <p:handoutMasterId r:id="rId29"/>
  </p:handoutMasterIdLst>
  <p:sldIdLst>
    <p:sldId id="323" r:id="rId2"/>
    <p:sldId id="325" r:id="rId3"/>
    <p:sldId id="328" r:id="rId4"/>
    <p:sldId id="379" r:id="rId5"/>
    <p:sldId id="334" r:id="rId6"/>
    <p:sldId id="335" r:id="rId7"/>
    <p:sldId id="336" r:id="rId8"/>
    <p:sldId id="338" r:id="rId9"/>
    <p:sldId id="337" r:id="rId10"/>
    <p:sldId id="351" r:id="rId11"/>
    <p:sldId id="368" r:id="rId12"/>
    <p:sldId id="369" r:id="rId13"/>
    <p:sldId id="339" r:id="rId14"/>
    <p:sldId id="365" r:id="rId15"/>
    <p:sldId id="375" r:id="rId16"/>
    <p:sldId id="376" r:id="rId17"/>
    <p:sldId id="364" r:id="rId18"/>
    <p:sldId id="367" r:id="rId19"/>
    <p:sldId id="370" r:id="rId20"/>
    <p:sldId id="372" r:id="rId21"/>
    <p:sldId id="371" r:id="rId22"/>
    <p:sldId id="373" r:id="rId23"/>
    <p:sldId id="374" r:id="rId24"/>
    <p:sldId id="377" r:id="rId25"/>
    <p:sldId id="378" r:id="rId26"/>
    <p:sldId id="329" r:id="rId27"/>
  </p:sldIdLst>
  <p:sldSz cx="9144000" cy="6858000" type="screen4x3"/>
  <p:notesSz cx="6858000" cy="9144000"/>
  <p:defaultTextStyle>
    <a:defPPr>
      <a:defRPr lang="es-E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KIYO SHOP" id="{14A3D89A-B371-4E25-90F2-3042C0470348}">
          <p14:sldIdLst>
            <p14:sldId id="323"/>
            <p14:sldId id="325"/>
            <p14:sldId id="328"/>
            <p14:sldId id="379"/>
            <p14:sldId id="334"/>
            <p14:sldId id="335"/>
            <p14:sldId id="336"/>
            <p14:sldId id="338"/>
            <p14:sldId id="337"/>
            <p14:sldId id="351"/>
            <p14:sldId id="368"/>
            <p14:sldId id="369"/>
            <p14:sldId id="339"/>
            <p14:sldId id="365"/>
            <p14:sldId id="375"/>
            <p14:sldId id="376"/>
            <p14:sldId id="364"/>
            <p14:sldId id="367"/>
            <p14:sldId id="370"/>
            <p14:sldId id="372"/>
            <p14:sldId id="371"/>
            <p14:sldId id="373"/>
            <p14:sldId id="374"/>
            <p14:sldId id="377"/>
            <p14:sldId id="378"/>
            <p14:sldId id="32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80808"/>
    <a:srgbClr val="FFFFFF"/>
    <a:srgbClr val="D355A9"/>
    <a:srgbClr val="0099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A111915-BE36-4E01-A7E5-04B1672EAD32}" styleName="Estilo claro 2 - Acento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E8034E78-7F5D-4C2E-B375-FC64B27BC917}" styleName="Estilo oscuro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Estilo oscuro 1 - Énfasis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73A0DAA-6AF3-43AB-8588-CEC1D06C72B9}" styleName="Estilo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Estilo medio 2 - Énfasis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Estilo medio 2 - Énfasis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6433" autoAdjust="0"/>
  </p:normalViewPr>
  <p:slideViewPr>
    <p:cSldViewPr snapToGrid="0" snapToObjects="1">
      <p:cViewPr varScale="1">
        <p:scale>
          <a:sx n="116" d="100"/>
          <a:sy n="116" d="100"/>
        </p:scale>
        <p:origin x="1776" y="13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56" d="100"/>
          <a:sy n="56" d="100"/>
        </p:scale>
        <p:origin x="-2886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Hoja_de_c_lculo_de_Microsoft_Excel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s-CO" dirty="0"/>
              <a:t>Encuesta Ukiyo Shop</a:t>
            </a:r>
          </a:p>
          <a:p>
            <a:pPr>
              <a:defRPr/>
            </a:pPr>
            <a:endParaRPr lang="es-CO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s-ES"/>
        </a:p>
      </c:txPr>
    </c:title>
    <c:autoTitleDeleted val="0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Hoja1!$B$1</c:f>
              <c:strCache>
                <c:ptCount val="1"/>
                <c:pt idx="0">
                  <c:v>Opcion 1</c:v>
                </c:pt>
              </c:strCache>
            </c:strRef>
          </c:tx>
          <c:spPr>
            <a:gradFill rotWithShape="1">
              <a:gsLst>
                <a:gs pos="0">
                  <a:schemeClr val="accent6">
                    <a:satMod val="103000"/>
                    <a:lumMod val="102000"/>
                    <a:tint val="94000"/>
                  </a:schemeClr>
                </a:gs>
                <a:gs pos="50000">
                  <a:schemeClr val="accent6">
                    <a:satMod val="110000"/>
                    <a:lumMod val="100000"/>
                    <a:shade val="100000"/>
                  </a:schemeClr>
                </a:gs>
                <a:gs pos="100000">
                  <a:schemeClr val="accent6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p3d/>
          </c:spPr>
          <c:invertIfNegative val="0"/>
          <c:cat>
            <c:strRef>
              <c:f>Hoja1!$A$2:$A$11</c:f>
              <c:strCache>
                <c:ptCount val="10"/>
                <c:pt idx="0">
                  <c:v>Pregunta 1</c:v>
                </c:pt>
                <c:pt idx="1">
                  <c:v>Pregunta 2</c:v>
                </c:pt>
                <c:pt idx="2">
                  <c:v>Pregunta 3</c:v>
                </c:pt>
                <c:pt idx="3">
                  <c:v>Pregunta 4</c:v>
                </c:pt>
                <c:pt idx="4">
                  <c:v>Pregunta 5</c:v>
                </c:pt>
                <c:pt idx="5">
                  <c:v>Pregunta 6</c:v>
                </c:pt>
                <c:pt idx="6">
                  <c:v>Pregunta 7</c:v>
                </c:pt>
                <c:pt idx="7">
                  <c:v>Pregunta 8</c:v>
                </c:pt>
                <c:pt idx="8">
                  <c:v>Pregunta 9</c:v>
                </c:pt>
                <c:pt idx="9">
                  <c:v>Pregunta 10</c:v>
                </c:pt>
              </c:strCache>
            </c:strRef>
          </c:cat>
          <c:val>
            <c:numRef>
              <c:f>Hoja1!$B$2:$B$11</c:f>
              <c:numCache>
                <c:formatCode>General</c:formatCode>
                <c:ptCount val="10"/>
                <c:pt idx="0">
                  <c:v>5</c:v>
                </c:pt>
                <c:pt idx="1">
                  <c:v>7</c:v>
                </c:pt>
                <c:pt idx="2">
                  <c:v>11</c:v>
                </c:pt>
                <c:pt idx="3">
                  <c:v>5</c:v>
                </c:pt>
                <c:pt idx="4">
                  <c:v>7</c:v>
                </c:pt>
                <c:pt idx="5">
                  <c:v>5</c:v>
                </c:pt>
                <c:pt idx="6">
                  <c:v>12</c:v>
                </c:pt>
                <c:pt idx="7">
                  <c:v>8</c:v>
                </c:pt>
                <c:pt idx="8">
                  <c:v>5</c:v>
                </c:pt>
                <c:pt idx="9">
                  <c:v>11</c:v>
                </c:pt>
              </c:numCache>
            </c:numRef>
          </c:val>
        </c:ser>
        <c:ser>
          <c:idx val="1"/>
          <c:order val="1"/>
          <c:tx>
            <c:strRef>
              <c:f>Hoja1!$C$1</c:f>
              <c:strCache>
                <c:ptCount val="1"/>
                <c:pt idx="0">
                  <c:v>Opcion 2</c:v>
                </c:pt>
              </c:strCache>
            </c:strRef>
          </c:tx>
          <c:spPr>
            <a:gradFill rotWithShape="1">
              <a:gsLst>
                <a:gs pos="0">
                  <a:schemeClr val="accent5">
                    <a:satMod val="103000"/>
                    <a:lumMod val="102000"/>
                    <a:tint val="94000"/>
                  </a:schemeClr>
                </a:gs>
                <a:gs pos="50000">
                  <a:schemeClr val="accent5">
                    <a:satMod val="110000"/>
                    <a:lumMod val="100000"/>
                    <a:shade val="100000"/>
                  </a:schemeClr>
                </a:gs>
                <a:gs pos="100000">
                  <a:schemeClr val="accent5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p3d/>
          </c:spPr>
          <c:invertIfNegative val="0"/>
          <c:cat>
            <c:strRef>
              <c:f>Hoja1!$A$2:$A$11</c:f>
              <c:strCache>
                <c:ptCount val="10"/>
                <c:pt idx="0">
                  <c:v>Pregunta 1</c:v>
                </c:pt>
                <c:pt idx="1">
                  <c:v>Pregunta 2</c:v>
                </c:pt>
                <c:pt idx="2">
                  <c:v>Pregunta 3</c:v>
                </c:pt>
                <c:pt idx="3">
                  <c:v>Pregunta 4</c:v>
                </c:pt>
                <c:pt idx="4">
                  <c:v>Pregunta 5</c:v>
                </c:pt>
                <c:pt idx="5">
                  <c:v>Pregunta 6</c:v>
                </c:pt>
                <c:pt idx="6">
                  <c:v>Pregunta 7</c:v>
                </c:pt>
                <c:pt idx="7">
                  <c:v>Pregunta 8</c:v>
                </c:pt>
                <c:pt idx="8">
                  <c:v>Pregunta 9</c:v>
                </c:pt>
                <c:pt idx="9">
                  <c:v>Pregunta 10</c:v>
                </c:pt>
              </c:strCache>
            </c:strRef>
          </c:cat>
          <c:val>
            <c:numRef>
              <c:f>Hoja1!$C$2:$C$11</c:f>
              <c:numCache>
                <c:formatCode>General</c:formatCode>
                <c:ptCount val="10"/>
                <c:pt idx="0">
                  <c:v>7</c:v>
                </c:pt>
                <c:pt idx="1">
                  <c:v>5</c:v>
                </c:pt>
                <c:pt idx="2">
                  <c:v>9</c:v>
                </c:pt>
                <c:pt idx="3">
                  <c:v>5</c:v>
                </c:pt>
                <c:pt idx="4">
                  <c:v>10</c:v>
                </c:pt>
                <c:pt idx="5">
                  <c:v>4</c:v>
                </c:pt>
                <c:pt idx="6">
                  <c:v>3</c:v>
                </c:pt>
                <c:pt idx="7">
                  <c:v>12</c:v>
                </c:pt>
                <c:pt idx="8">
                  <c:v>9</c:v>
                </c:pt>
                <c:pt idx="9">
                  <c:v>2</c:v>
                </c:pt>
              </c:numCache>
            </c:numRef>
          </c:val>
        </c:ser>
        <c:ser>
          <c:idx val="2"/>
          <c:order val="2"/>
          <c:tx>
            <c:strRef>
              <c:f>Hoja1!$D$1</c:f>
              <c:strCache>
                <c:ptCount val="1"/>
                <c:pt idx="0">
                  <c:v>Opcion 3</c:v>
                </c:pt>
              </c:strCache>
            </c:strRef>
          </c:tx>
          <c:spPr>
            <a:gradFill rotWithShape="1">
              <a:gsLst>
                <a:gs pos="0">
                  <a:schemeClr val="accent4">
                    <a:satMod val="103000"/>
                    <a:lumMod val="102000"/>
                    <a:tint val="94000"/>
                  </a:schemeClr>
                </a:gs>
                <a:gs pos="50000">
                  <a:schemeClr val="accent4">
                    <a:satMod val="110000"/>
                    <a:lumMod val="100000"/>
                    <a:shade val="100000"/>
                  </a:schemeClr>
                </a:gs>
                <a:gs pos="100000">
                  <a:schemeClr val="accent4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p3d/>
          </c:spPr>
          <c:invertIfNegative val="0"/>
          <c:cat>
            <c:strRef>
              <c:f>Hoja1!$A$2:$A$11</c:f>
              <c:strCache>
                <c:ptCount val="10"/>
                <c:pt idx="0">
                  <c:v>Pregunta 1</c:v>
                </c:pt>
                <c:pt idx="1">
                  <c:v>Pregunta 2</c:v>
                </c:pt>
                <c:pt idx="2">
                  <c:v>Pregunta 3</c:v>
                </c:pt>
                <c:pt idx="3">
                  <c:v>Pregunta 4</c:v>
                </c:pt>
                <c:pt idx="4">
                  <c:v>Pregunta 5</c:v>
                </c:pt>
                <c:pt idx="5">
                  <c:v>Pregunta 6</c:v>
                </c:pt>
                <c:pt idx="6">
                  <c:v>Pregunta 7</c:v>
                </c:pt>
                <c:pt idx="7">
                  <c:v>Pregunta 8</c:v>
                </c:pt>
                <c:pt idx="8">
                  <c:v>Pregunta 9</c:v>
                </c:pt>
                <c:pt idx="9">
                  <c:v>Pregunta 10</c:v>
                </c:pt>
              </c:strCache>
            </c:strRef>
          </c:cat>
          <c:val>
            <c:numRef>
              <c:f>Hoja1!$D$2:$D$11</c:f>
              <c:numCache>
                <c:formatCode>General</c:formatCode>
                <c:ptCount val="10"/>
                <c:pt idx="0">
                  <c:v>8</c:v>
                </c:pt>
                <c:pt idx="1">
                  <c:v>4</c:v>
                </c:pt>
                <c:pt idx="2">
                  <c:v>0</c:v>
                </c:pt>
                <c:pt idx="3">
                  <c:v>4</c:v>
                </c:pt>
                <c:pt idx="4">
                  <c:v>2</c:v>
                </c:pt>
                <c:pt idx="5">
                  <c:v>11</c:v>
                </c:pt>
                <c:pt idx="6">
                  <c:v>3</c:v>
                </c:pt>
                <c:pt idx="7">
                  <c:v>0</c:v>
                </c:pt>
                <c:pt idx="8">
                  <c:v>6</c:v>
                </c:pt>
                <c:pt idx="9">
                  <c:v>0</c:v>
                </c:pt>
              </c:numCache>
            </c:numRef>
          </c:val>
        </c:ser>
        <c:ser>
          <c:idx val="3"/>
          <c:order val="3"/>
          <c:tx>
            <c:strRef>
              <c:f>Hoja1!$E$1</c:f>
              <c:strCache>
                <c:ptCount val="1"/>
                <c:pt idx="0">
                  <c:v>Opcion 4</c:v>
                </c:pt>
              </c:strCache>
            </c:strRef>
          </c:tx>
          <c:spPr>
            <a:gradFill rotWithShape="1">
              <a:gsLst>
                <a:gs pos="0">
                  <a:schemeClr val="accent6">
                    <a:lumMod val="60000"/>
                    <a:satMod val="103000"/>
                    <a:lumMod val="102000"/>
                    <a:tint val="94000"/>
                  </a:schemeClr>
                </a:gs>
                <a:gs pos="50000">
                  <a:schemeClr val="accent6">
                    <a:lumMod val="60000"/>
                    <a:satMod val="110000"/>
                    <a:lumMod val="100000"/>
                    <a:shade val="100000"/>
                  </a:schemeClr>
                </a:gs>
                <a:gs pos="100000">
                  <a:schemeClr val="accent6">
                    <a:lumMod val="60000"/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p3d/>
          </c:spPr>
          <c:invertIfNegative val="0"/>
          <c:cat>
            <c:strRef>
              <c:f>Hoja1!$A$2:$A$11</c:f>
              <c:strCache>
                <c:ptCount val="10"/>
                <c:pt idx="0">
                  <c:v>Pregunta 1</c:v>
                </c:pt>
                <c:pt idx="1">
                  <c:v>Pregunta 2</c:v>
                </c:pt>
                <c:pt idx="2">
                  <c:v>Pregunta 3</c:v>
                </c:pt>
                <c:pt idx="3">
                  <c:v>Pregunta 4</c:v>
                </c:pt>
                <c:pt idx="4">
                  <c:v>Pregunta 5</c:v>
                </c:pt>
                <c:pt idx="5">
                  <c:v>Pregunta 6</c:v>
                </c:pt>
                <c:pt idx="6">
                  <c:v>Pregunta 7</c:v>
                </c:pt>
                <c:pt idx="7">
                  <c:v>Pregunta 8</c:v>
                </c:pt>
                <c:pt idx="8">
                  <c:v>Pregunta 9</c:v>
                </c:pt>
                <c:pt idx="9">
                  <c:v>Pregunta 10</c:v>
                </c:pt>
              </c:strCache>
            </c:strRef>
          </c:cat>
          <c:val>
            <c:numRef>
              <c:f>Hoja1!$E$2:$E$11</c:f>
              <c:numCache>
                <c:formatCode>General</c:formatCode>
                <c:ptCount val="10"/>
                <c:pt idx="0">
                  <c:v>0</c:v>
                </c:pt>
                <c:pt idx="1">
                  <c:v>2</c:v>
                </c:pt>
                <c:pt idx="2">
                  <c:v>0</c:v>
                </c:pt>
                <c:pt idx="3">
                  <c:v>4</c:v>
                </c:pt>
                <c:pt idx="4">
                  <c:v>1</c:v>
                </c:pt>
                <c:pt idx="5">
                  <c:v>0</c:v>
                </c:pt>
                <c:pt idx="6">
                  <c:v>2</c:v>
                </c:pt>
                <c:pt idx="7">
                  <c:v>0</c:v>
                </c:pt>
                <c:pt idx="8">
                  <c:v>0</c:v>
                </c:pt>
                <c:pt idx="9">
                  <c:v>6</c:v>
                </c:pt>
              </c:numCache>
            </c:numRef>
          </c:val>
        </c:ser>
        <c:ser>
          <c:idx val="4"/>
          <c:order val="4"/>
          <c:tx>
            <c:strRef>
              <c:f>Hoja1!$F$1</c:f>
              <c:strCache>
                <c:ptCount val="1"/>
                <c:pt idx="0">
                  <c:v>Opcion 5</c:v>
                </c:pt>
              </c:strCache>
            </c:strRef>
          </c:tx>
          <c:spPr>
            <a:gradFill rotWithShape="1">
              <a:gsLst>
                <a:gs pos="0">
                  <a:schemeClr val="accent5">
                    <a:lumMod val="60000"/>
                    <a:satMod val="103000"/>
                    <a:lumMod val="102000"/>
                    <a:tint val="94000"/>
                  </a:schemeClr>
                </a:gs>
                <a:gs pos="50000">
                  <a:schemeClr val="accent5">
                    <a:lumMod val="60000"/>
                    <a:satMod val="110000"/>
                    <a:lumMod val="100000"/>
                    <a:shade val="100000"/>
                  </a:schemeClr>
                </a:gs>
                <a:gs pos="100000">
                  <a:schemeClr val="accent5">
                    <a:lumMod val="60000"/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p3d/>
          </c:spPr>
          <c:invertIfNegative val="0"/>
          <c:cat>
            <c:strRef>
              <c:f>Hoja1!$A$2:$A$11</c:f>
              <c:strCache>
                <c:ptCount val="10"/>
                <c:pt idx="0">
                  <c:v>Pregunta 1</c:v>
                </c:pt>
                <c:pt idx="1">
                  <c:v>Pregunta 2</c:v>
                </c:pt>
                <c:pt idx="2">
                  <c:v>Pregunta 3</c:v>
                </c:pt>
                <c:pt idx="3">
                  <c:v>Pregunta 4</c:v>
                </c:pt>
                <c:pt idx="4">
                  <c:v>Pregunta 5</c:v>
                </c:pt>
                <c:pt idx="5">
                  <c:v>Pregunta 6</c:v>
                </c:pt>
                <c:pt idx="6">
                  <c:v>Pregunta 7</c:v>
                </c:pt>
                <c:pt idx="7">
                  <c:v>Pregunta 8</c:v>
                </c:pt>
                <c:pt idx="8">
                  <c:v>Pregunta 9</c:v>
                </c:pt>
                <c:pt idx="9">
                  <c:v>Pregunta 10</c:v>
                </c:pt>
              </c:strCache>
            </c:strRef>
          </c:cat>
          <c:val>
            <c:numRef>
              <c:f>Hoja1!$F$2:$F$11</c:f>
              <c:numCache>
                <c:formatCode>General</c:formatCode>
                <c:ptCount val="10"/>
                <c:pt idx="0">
                  <c:v>0</c:v>
                </c:pt>
                <c:pt idx="1">
                  <c:v>2</c:v>
                </c:pt>
                <c:pt idx="2">
                  <c:v>0</c:v>
                </c:pt>
                <c:pt idx="3">
                  <c:v>2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295350264"/>
        <c:axId val="165496912"/>
        <c:axId val="300632336"/>
      </c:bar3DChart>
      <c:catAx>
        <c:axId val="2953502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165496912"/>
        <c:crosses val="autoZero"/>
        <c:auto val="1"/>
        <c:lblAlgn val="ctr"/>
        <c:lblOffset val="100"/>
        <c:noMultiLvlLbl val="0"/>
      </c:catAx>
      <c:valAx>
        <c:axId val="1654969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50000"/>
                  <a:lumOff val="50000"/>
                </a:schemeClr>
              </a:solidFill>
              <a:round/>
            </a:ln>
            <a:effectLst/>
          </c:spPr>
        </c:majorGridlines>
        <c:title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E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295350264"/>
        <c:crosses val="autoZero"/>
        <c:crossBetween val="between"/>
      </c:valAx>
      <c:serAx>
        <c:axId val="300632336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165496912"/>
        <c:crosses val="autoZero"/>
      </c:serAx>
      <c:dTable>
        <c:showHorzBorder val="1"/>
        <c:showVertBorder val="1"/>
        <c:showOutline val="1"/>
        <c:showKeys val="1"/>
        <c:spPr>
          <a:noFill/>
          <a:ln w="9525">
            <a:solidFill>
              <a:schemeClr val="lt1">
                <a:lumMod val="95000"/>
                <a:alpha val="54000"/>
              </a:schemeClr>
            </a:solidFill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</c:dTable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s-ES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s-ES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4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/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dk1">
            <a:lumMod val="60000"/>
            <a:lumOff val="40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/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 dirty="0"/>
          </a:p>
        </p:txBody>
      </p:sp>
      <p:sp>
        <p:nvSpPr>
          <p:cNvPr id="3" name="2 Marcador de fecha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4206E0-8F38-491F-8DD8-9DEF31DAB11E}" type="datetimeFigureOut">
              <a:rPr lang="es-CO" smtClean="0"/>
              <a:t>11/11/2016</a:t>
            </a:fld>
            <a:endParaRPr lang="es-CO" dirty="0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 dirty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A6C985-72EC-4B6C-AB9B-9E37B8ADE95E}" type="slidenum">
              <a:rPr lang="es-CO" smtClean="0"/>
              <a:t>‹Nº›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7627655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 dirty="0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7E15B5-955E-4B5B-9E1F-B3C4B4C6AE0C}" type="datetimeFigureOut">
              <a:rPr lang="es-CO" smtClean="0"/>
              <a:t>11/11/2016</a:t>
            </a:fld>
            <a:endParaRPr lang="es-CO" dirty="0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 dirty="0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 dirty="0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DF1DBB-D2B5-4901-B422-57DA65914203}" type="slidenum">
              <a:rPr lang="es-CO" smtClean="0"/>
              <a:t>‹Nº›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253669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s-E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s-E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s-E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s-CO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DF1DBB-D2B5-4901-B422-57DA65914203}" type="slidenum">
              <a:rPr lang="es-CO" smtClean="0"/>
              <a:t>3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0420219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CO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DF1DBB-D2B5-4901-B422-57DA65914203}" type="slidenum">
              <a:rPr lang="es-CO" smtClean="0"/>
              <a:t>26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0420219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4.emf"/><Relationship Id="rId4" Type="http://schemas.openxmlformats.org/officeDocument/2006/relationships/image" Target="../media/image7.emf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6.emf"/><Relationship Id="rId4" Type="http://schemas.openxmlformats.org/officeDocument/2006/relationships/image" Target="../media/image11.emf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8.emf"/><Relationship Id="rId4" Type="http://schemas.openxmlformats.org/officeDocument/2006/relationships/image" Target="../media/image15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emf"/><Relationship Id="rId4" Type="http://schemas.openxmlformats.org/officeDocument/2006/relationships/image" Target="../media/image7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emf"/><Relationship Id="rId4" Type="http://schemas.openxmlformats.org/officeDocument/2006/relationships/image" Target="../media/image11.em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6.emf"/><Relationship Id="rId4" Type="http://schemas.openxmlformats.org/officeDocument/2006/relationships/image" Target="../media/image15.e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8.emf"/><Relationship Id="rId4" Type="http://schemas.openxmlformats.org/officeDocument/2006/relationships/image" Target="../media/image7.emf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0.emf"/><Relationship Id="rId4" Type="http://schemas.openxmlformats.org/officeDocument/2006/relationships/image" Target="../media/image11.emf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2.emf"/><Relationship Id="rId4" Type="http://schemas.openxmlformats.org/officeDocument/2006/relationships/image" Target="../media/image15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9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403049" y="3192122"/>
            <a:ext cx="4740951" cy="3665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D03DC-5ED8-7A42-A55E-C10C004AFC42}" type="datetimeFigureOut">
              <a:rPr lang="es-ES" smtClean="0"/>
              <a:t>11/11/2016</a:t>
            </a:fld>
            <a:endParaRPr lang="es-ES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6518D-8445-044A-A141-7D0E69A71FDC}" type="slidenum">
              <a:rPr lang="es-ES" smtClean="0"/>
              <a:t>‹Nº›</a:t>
            </a:fld>
            <a:endParaRPr lang="es-ES" dirty="0"/>
          </a:p>
        </p:txBody>
      </p:sp>
      <p:pic>
        <p:nvPicPr>
          <p:cNvPr id="8" name="Picture 4"/>
          <p:cNvPicPr>
            <a:picLocks noChangeAspect="1" noChangeArrowheads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522" t="17753" r="14498" b="22947"/>
          <a:stretch/>
        </p:blipFill>
        <p:spPr bwMode="auto">
          <a:xfrm>
            <a:off x="0" y="-1"/>
            <a:ext cx="9270122" cy="68580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7"/>
          <p:cNvPicPr>
            <a:picLocks noChangeAspect="1" noChangeArrowheads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112" y="4525925"/>
            <a:ext cx="2319162" cy="14076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8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80327" y="3357565"/>
            <a:ext cx="2486025" cy="1057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060475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ustrial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1" y="0"/>
            <a:ext cx="9144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7 Grupo"/>
          <p:cNvGrpSpPr/>
          <p:nvPr userDrawn="1"/>
        </p:nvGrpSpPr>
        <p:grpSpPr>
          <a:xfrm>
            <a:off x="0" y="0"/>
            <a:ext cx="9144001" cy="6858000"/>
            <a:chOff x="0" y="0"/>
            <a:chExt cx="9144001" cy="6858000"/>
          </a:xfrm>
        </p:grpSpPr>
        <p:sp>
          <p:nvSpPr>
            <p:cNvPr id="9" name="8 Rectángulo"/>
            <p:cNvSpPr/>
            <p:nvPr/>
          </p:nvSpPr>
          <p:spPr>
            <a:xfrm>
              <a:off x="590551" y="4808482"/>
              <a:ext cx="8553450" cy="1592317"/>
            </a:xfrm>
            <a:prstGeom prst="rect">
              <a:avLst/>
            </a:prstGeom>
            <a:solidFill>
              <a:srgbClr val="080808">
                <a:alpha val="38824"/>
              </a:srgb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dirty="0"/>
            </a:p>
          </p:txBody>
        </p:sp>
        <p:pic>
          <p:nvPicPr>
            <p:cNvPr id="10" name="Picture 5"/>
            <p:cNvPicPr>
              <a:picLocks noChangeAspect="1" noChangeArrowheads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50000" t="14562" r="-4532" b="14562"/>
            <a:stretch/>
          </p:blipFill>
          <p:spPr bwMode="auto">
            <a:xfrm>
              <a:off x="0" y="0"/>
              <a:ext cx="3209130" cy="6858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" name="Picture 11"/>
            <p:cNvPicPr>
              <a:picLocks noChangeAspect="1" noChangeArrowheads="1"/>
            </p:cNvPicPr>
            <p:nvPr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4313" r="17372"/>
            <a:stretch/>
          </p:blipFill>
          <p:spPr bwMode="auto">
            <a:xfrm>
              <a:off x="6788150" y="0"/>
              <a:ext cx="2355851" cy="6400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3" name="Marcador de contenido 5"/>
          <p:cNvSpPr txBox="1">
            <a:spLocks/>
          </p:cNvSpPr>
          <p:nvPr userDrawn="1"/>
        </p:nvSpPr>
        <p:spPr>
          <a:xfrm>
            <a:off x="0" y="0"/>
            <a:ext cx="9144000" cy="6857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D03DC-5ED8-7A42-A55E-C10C004AFC42}" type="datetimeFigureOut">
              <a:rPr lang="es-ES" smtClean="0"/>
              <a:t>11/11/2016</a:t>
            </a:fld>
            <a:endParaRPr lang="es-ES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6518D-8445-044A-A141-7D0E69A71FDC}" type="slidenum">
              <a:rPr lang="es-ES" smtClean="0"/>
              <a:t>‹Nº›</a:t>
            </a:fld>
            <a:endParaRPr lang="es-E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17183" y="2853376"/>
            <a:ext cx="696913" cy="561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079003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raestructur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D03DC-5ED8-7A42-A55E-C10C004AFC42}" type="datetimeFigureOut">
              <a:rPr lang="es-ES" smtClean="0"/>
              <a:t>11/11/2016</a:t>
            </a:fld>
            <a:endParaRPr lang="es-ES" dirty="0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6518D-8445-044A-A141-7D0E69A71FDC}" type="slidenum">
              <a:rPr lang="es-ES" smtClean="0"/>
              <a:t>‹Nº›</a:t>
            </a:fld>
            <a:endParaRPr lang="es-ES" dirty="0"/>
          </a:p>
        </p:txBody>
      </p:sp>
      <p:pic>
        <p:nvPicPr>
          <p:cNvPr id="7" name="Picture 5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7295" y="-40944"/>
            <a:ext cx="9144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7 Rectángulo"/>
          <p:cNvSpPr/>
          <p:nvPr/>
        </p:nvSpPr>
        <p:spPr>
          <a:xfrm>
            <a:off x="95534" y="137072"/>
            <a:ext cx="9075762" cy="1756900"/>
          </a:xfrm>
          <a:prstGeom prst="rect">
            <a:avLst/>
          </a:prstGeom>
          <a:solidFill>
            <a:srgbClr val="080808">
              <a:alpha val="38824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9" name="Marcador de contenido 5"/>
          <p:cNvSpPr txBox="1">
            <a:spLocks/>
          </p:cNvSpPr>
          <p:nvPr/>
        </p:nvSpPr>
        <p:spPr>
          <a:xfrm>
            <a:off x="0" y="0"/>
            <a:ext cx="9144000" cy="6857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dirty="0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6767" b="14699"/>
          <a:stretch/>
        </p:blipFill>
        <p:spPr bwMode="auto">
          <a:xfrm>
            <a:off x="-1" y="-1270341"/>
            <a:ext cx="3137061" cy="82544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86588" y="-1091939"/>
            <a:ext cx="2996202" cy="78339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19398" y="2620370"/>
            <a:ext cx="821994" cy="7092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216495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D03DC-5ED8-7A42-A55E-C10C004AFC42}" type="datetimeFigureOut">
              <a:rPr lang="es-ES" smtClean="0"/>
              <a:t>11/11/2016</a:t>
            </a:fld>
            <a:endParaRPr lang="es-ES" dirty="0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6518D-8445-044A-A141-7D0E69A71FDC}" type="slidenum">
              <a:rPr lang="es-ES" smtClean="0"/>
              <a:t>‹Nº›</a:t>
            </a:fld>
            <a:endParaRPr lang="es-ES" dirty="0"/>
          </a:p>
        </p:txBody>
      </p:sp>
      <p:pic>
        <p:nvPicPr>
          <p:cNvPr id="6" name="Picture 2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207278" y="0"/>
            <a:ext cx="8936719" cy="6898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6 Rectángulo"/>
          <p:cNvSpPr/>
          <p:nvPr userDrawn="1"/>
        </p:nvSpPr>
        <p:spPr>
          <a:xfrm>
            <a:off x="970893" y="4319752"/>
            <a:ext cx="9639300" cy="1702676"/>
          </a:xfrm>
          <a:prstGeom prst="rect">
            <a:avLst/>
          </a:prstGeom>
          <a:solidFill>
            <a:srgbClr val="080808">
              <a:alpha val="38824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8" name="Marcador de contenido 5"/>
          <p:cNvSpPr txBox="1">
            <a:spLocks/>
          </p:cNvSpPr>
          <p:nvPr userDrawn="1"/>
        </p:nvSpPr>
        <p:spPr>
          <a:xfrm>
            <a:off x="0" y="0"/>
            <a:ext cx="9144000" cy="6857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dirty="0"/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0000" t="11629" r="-3743" b="17501"/>
          <a:stretch/>
        </p:blipFill>
        <p:spPr bwMode="auto">
          <a:xfrm>
            <a:off x="1" y="0"/>
            <a:ext cx="3286068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3"/>
          <p:cNvPicPr>
            <a:picLocks noChangeAspect="1" noChangeArrowheads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60185" y="-307500"/>
            <a:ext cx="2361171" cy="6137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83740" y="1746912"/>
            <a:ext cx="859810" cy="8598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705719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D03DC-5ED8-7A42-A55E-C10C004AFC42}" type="datetimeFigureOut">
              <a:rPr lang="es-ES" smtClean="0"/>
              <a:t>11/11/2016</a:t>
            </a:fld>
            <a:endParaRPr lang="es-ES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6518D-8445-044A-A141-7D0E69A71FDC}" type="slidenum">
              <a:rPr lang="es-ES" smtClean="0"/>
              <a:t>‹Nº›</a:t>
            </a:fld>
            <a:endParaRPr lang="es-ES" dirty="0"/>
          </a:p>
        </p:txBody>
      </p:sp>
      <p:sp>
        <p:nvSpPr>
          <p:cNvPr id="17" name="16 Rectángulo"/>
          <p:cNvSpPr/>
          <p:nvPr userDrawn="1"/>
        </p:nvSpPr>
        <p:spPr>
          <a:xfrm rot="20796637">
            <a:off x="-2292201" y="-163131"/>
            <a:ext cx="11941668" cy="1608631"/>
          </a:xfrm>
          <a:prstGeom prst="rect">
            <a:avLst/>
          </a:prstGeom>
          <a:solidFill>
            <a:srgbClr val="0099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8" name="17 Rectángulo"/>
          <p:cNvSpPr/>
          <p:nvPr userDrawn="1"/>
        </p:nvSpPr>
        <p:spPr>
          <a:xfrm rot="21241341">
            <a:off x="-1002985" y="180847"/>
            <a:ext cx="10631006" cy="1316776"/>
          </a:xfrm>
          <a:prstGeom prst="rect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9" name="18 Rectángulo"/>
          <p:cNvSpPr/>
          <p:nvPr userDrawn="1"/>
        </p:nvSpPr>
        <p:spPr>
          <a:xfrm>
            <a:off x="-968311" y="198126"/>
            <a:ext cx="10631006" cy="1425956"/>
          </a:xfrm>
          <a:prstGeom prst="rect">
            <a:avLst/>
          </a:prstGeom>
          <a:solidFill>
            <a:srgbClr val="92D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9706172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D03DC-5ED8-7A42-A55E-C10C004AFC42}" type="datetimeFigureOut">
              <a:rPr lang="es-ES" smtClean="0"/>
              <a:t>11/11/2016</a:t>
            </a:fld>
            <a:endParaRPr lang="es-ES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6518D-8445-044A-A141-7D0E69A71FDC}" type="slidenum">
              <a:rPr lang="es-ES" smtClean="0"/>
              <a:t>‹Nº›</a:t>
            </a:fld>
            <a:endParaRPr lang="es-ES" dirty="0"/>
          </a:p>
        </p:txBody>
      </p:sp>
      <p:sp>
        <p:nvSpPr>
          <p:cNvPr id="11" name="10 Rectángulo"/>
          <p:cNvSpPr/>
          <p:nvPr userDrawn="1"/>
        </p:nvSpPr>
        <p:spPr>
          <a:xfrm rot="20796637">
            <a:off x="-2292201" y="-163131"/>
            <a:ext cx="11941668" cy="1608631"/>
          </a:xfrm>
          <a:prstGeom prst="rect">
            <a:avLst/>
          </a:prstGeom>
          <a:solidFill>
            <a:srgbClr val="92D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2" name="11 Rectángulo"/>
          <p:cNvSpPr/>
          <p:nvPr userDrawn="1"/>
        </p:nvSpPr>
        <p:spPr>
          <a:xfrm rot="21241341">
            <a:off x="-1002985" y="180847"/>
            <a:ext cx="10631006" cy="1316776"/>
          </a:xfrm>
          <a:prstGeom prst="rect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3" name="12 Rectángulo"/>
          <p:cNvSpPr/>
          <p:nvPr userDrawn="1"/>
        </p:nvSpPr>
        <p:spPr>
          <a:xfrm>
            <a:off x="-968311" y="198126"/>
            <a:ext cx="10631006" cy="1425956"/>
          </a:xfrm>
          <a:prstGeom prst="rect">
            <a:avLst/>
          </a:prstGeom>
          <a:solidFill>
            <a:srgbClr val="0099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41747508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rm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D:\2015\_MG_1747.JPG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91440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7 Grupo"/>
          <p:cNvGrpSpPr/>
          <p:nvPr userDrawn="1"/>
        </p:nvGrpSpPr>
        <p:grpSpPr>
          <a:xfrm>
            <a:off x="0" y="0"/>
            <a:ext cx="9144001" cy="6858000"/>
            <a:chOff x="0" y="0"/>
            <a:chExt cx="9144001" cy="6858000"/>
          </a:xfrm>
        </p:grpSpPr>
        <p:sp>
          <p:nvSpPr>
            <p:cNvPr id="9" name="8 Rectángulo"/>
            <p:cNvSpPr/>
            <p:nvPr/>
          </p:nvSpPr>
          <p:spPr>
            <a:xfrm>
              <a:off x="590551" y="4808482"/>
              <a:ext cx="8553450" cy="1592317"/>
            </a:xfrm>
            <a:prstGeom prst="rect">
              <a:avLst/>
            </a:prstGeom>
            <a:solidFill>
              <a:srgbClr val="080808">
                <a:alpha val="38824"/>
              </a:srgb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dirty="0"/>
            </a:p>
          </p:txBody>
        </p:sp>
        <p:pic>
          <p:nvPicPr>
            <p:cNvPr id="10" name="Picture 5"/>
            <p:cNvPicPr>
              <a:picLocks noChangeAspect="1" noChangeArrowheads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50000" t="14562" r="-4532" b="14562"/>
            <a:stretch/>
          </p:blipFill>
          <p:spPr bwMode="auto">
            <a:xfrm>
              <a:off x="0" y="0"/>
              <a:ext cx="3209130" cy="6858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" name="Picture 11"/>
            <p:cNvPicPr>
              <a:picLocks noChangeAspect="1" noChangeArrowheads="1"/>
            </p:cNvPicPr>
            <p:nvPr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4313" r="17372"/>
            <a:stretch/>
          </p:blipFill>
          <p:spPr bwMode="auto">
            <a:xfrm>
              <a:off x="6788150" y="0"/>
              <a:ext cx="2355851" cy="6400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2" name="Picture 1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61325" y="2782887"/>
              <a:ext cx="573087" cy="5508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3" name="Marcador de contenido 5"/>
          <p:cNvSpPr txBox="1">
            <a:spLocks/>
          </p:cNvSpPr>
          <p:nvPr userDrawn="1"/>
        </p:nvSpPr>
        <p:spPr>
          <a:xfrm>
            <a:off x="0" y="0"/>
            <a:ext cx="9144000" cy="6857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D03DC-5ED8-7A42-A55E-C10C004AFC42}" type="datetimeFigureOut">
              <a:rPr lang="es-ES" smtClean="0"/>
              <a:t>11/11/2016</a:t>
            </a:fld>
            <a:endParaRPr lang="es-ES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6518D-8445-044A-A141-7D0E69A71FDC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0358626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l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D03DC-5ED8-7A42-A55E-C10C004AFC42}" type="datetimeFigureOut">
              <a:rPr lang="es-ES" smtClean="0"/>
              <a:t>11/11/2016</a:t>
            </a:fld>
            <a:endParaRPr lang="es-ES" dirty="0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6518D-8445-044A-A141-7D0E69A71FDC}" type="slidenum">
              <a:rPr lang="es-ES" smtClean="0"/>
              <a:t>‹Nº›</a:t>
            </a:fld>
            <a:endParaRPr lang="es-ES" dirty="0"/>
          </a:p>
        </p:txBody>
      </p:sp>
      <p:grpSp>
        <p:nvGrpSpPr>
          <p:cNvPr id="6" name="5 Grupo"/>
          <p:cNvGrpSpPr/>
          <p:nvPr userDrawn="1"/>
        </p:nvGrpSpPr>
        <p:grpSpPr>
          <a:xfrm>
            <a:off x="-495300" y="-1270341"/>
            <a:ext cx="10278090" cy="9017494"/>
            <a:chOff x="-495300" y="-1270341"/>
            <a:chExt cx="10278090" cy="9017494"/>
          </a:xfrm>
        </p:grpSpPr>
        <p:pic>
          <p:nvPicPr>
            <p:cNvPr id="7" name="Picture 5" descr="D:\Fotos\Empleo\10 Final_22.jpg"/>
            <p:cNvPicPr>
              <a:picLocks noChangeAspect="1" noChangeArrowheads="1"/>
            </p:cNvPicPr>
            <p:nvPr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-10827"/>
            <a:stretch/>
          </p:blipFill>
          <p:spPr bwMode="auto">
            <a:xfrm>
              <a:off x="0" y="-611035"/>
              <a:ext cx="9144000" cy="83581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7 Rectángulo"/>
            <p:cNvSpPr/>
            <p:nvPr/>
          </p:nvSpPr>
          <p:spPr>
            <a:xfrm>
              <a:off x="-495300" y="137072"/>
              <a:ext cx="9639300" cy="1756900"/>
            </a:xfrm>
            <a:prstGeom prst="rect">
              <a:avLst/>
            </a:prstGeom>
            <a:solidFill>
              <a:srgbClr val="080808">
                <a:alpha val="38824"/>
              </a:srgb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dirty="0"/>
            </a:p>
          </p:txBody>
        </p:sp>
        <p:sp>
          <p:nvSpPr>
            <p:cNvPr id="9" name="Marcador de contenido 5"/>
            <p:cNvSpPr txBox="1">
              <a:spLocks/>
            </p:cNvSpPr>
            <p:nvPr/>
          </p:nvSpPr>
          <p:spPr>
            <a:xfrm>
              <a:off x="0" y="0"/>
              <a:ext cx="9144000" cy="685799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s-ES" dirty="0"/>
            </a:p>
          </p:txBody>
        </p:sp>
        <p:pic>
          <p:nvPicPr>
            <p:cNvPr id="10" name="Picture 2"/>
            <p:cNvPicPr>
              <a:picLocks noChangeAspect="1" noChangeArrowheads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46767" b="14699"/>
            <a:stretch/>
          </p:blipFill>
          <p:spPr bwMode="auto">
            <a:xfrm>
              <a:off x="-1" y="-1270341"/>
              <a:ext cx="3137061" cy="82544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" name="Picture 3"/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86588" y="-1091939"/>
              <a:ext cx="2996202" cy="78339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2" name="Picture 4"/>
            <p:cNvPicPr>
              <a:picLocks noChangeAspect="1" noChangeArrowheads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57812" y="2627565"/>
              <a:ext cx="817200" cy="81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586826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rendimie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D03DC-5ED8-7A42-A55E-C10C004AFC42}" type="datetimeFigureOut">
              <a:rPr lang="es-ES" smtClean="0"/>
              <a:t>11/11/2016</a:t>
            </a:fld>
            <a:endParaRPr lang="es-ES" dirty="0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6518D-8445-044A-A141-7D0E69A71FDC}" type="slidenum">
              <a:rPr lang="es-ES" smtClean="0"/>
              <a:t>‹Nº›</a:t>
            </a:fld>
            <a:endParaRPr lang="es-ES" dirty="0"/>
          </a:p>
        </p:txBody>
      </p:sp>
      <p:pic>
        <p:nvPicPr>
          <p:cNvPr id="6" name="Picture 2" descr="D:\Fotos\Fondo Emprender\emprendedores\_MG_4258.jpg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" y="-1"/>
            <a:ext cx="9143999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6 Rectángulo"/>
          <p:cNvSpPr/>
          <p:nvPr userDrawn="1"/>
        </p:nvSpPr>
        <p:spPr>
          <a:xfrm>
            <a:off x="970893" y="4319752"/>
            <a:ext cx="9639300" cy="1702676"/>
          </a:xfrm>
          <a:prstGeom prst="rect">
            <a:avLst/>
          </a:prstGeom>
          <a:solidFill>
            <a:srgbClr val="080808">
              <a:alpha val="38824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8" name="Marcador de contenido 5"/>
          <p:cNvSpPr txBox="1">
            <a:spLocks/>
          </p:cNvSpPr>
          <p:nvPr userDrawn="1"/>
        </p:nvSpPr>
        <p:spPr>
          <a:xfrm>
            <a:off x="0" y="0"/>
            <a:ext cx="9144000" cy="6857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dirty="0"/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0000" t="11629" r="-3743" b="17501"/>
          <a:stretch/>
        </p:blipFill>
        <p:spPr bwMode="auto">
          <a:xfrm>
            <a:off x="1" y="0"/>
            <a:ext cx="3286068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3"/>
          <p:cNvPicPr>
            <a:picLocks noChangeAspect="1" noChangeArrowheads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60185" y="-307500"/>
            <a:ext cx="2361171" cy="6137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5"/>
          <p:cNvPicPr>
            <a:picLocks noChangeAspect="1" noChangeArrowheads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59987" y="1859884"/>
            <a:ext cx="706907" cy="696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331155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ld Skil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1" y="-1"/>
            <a:ext cx="9144001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7 Grupo"/>
          <p:cNvGrpSpPr/>
          <p:nvPr userDrawn="1"/>
        </p:nvGrpSpPr>
        <p:grpSpPr>
          <a:xfrm>
            <a:off x="0" y="0"/>
            <a:ext cx="9144001" cy="6858000"/>
            <a:chOff x="0" y="0"/>
            <a:chExt cx="9144001" cy="6858000"/>
          </a:xfrm>
        </p:grpSpPr>
        <p:sp>
          <p:nvSpPr>
            <p:cNvPr id="9" name="8 Rectángulo"/>
            <p:cNvSpPr/>
            <p:nvPr/>
          </p:nvSpPr>
          <p:spPr>
            <a:xfrm>
              <a:off x="590551" y="4808482"/>
              <a:ext cx="8553450" cy="1592317"/>
            </a:xfrm>
            <a:prstGeom prst="rect">
              <a:avLst/>
            </a:prstGeom>
            <a:solidFill>
              <a:srgbClr val="080808">
                <a:alpha val="38824"/>
              </a:srgb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dirty="0"/>
            </a:p>
          </p:txBody>
        </p:sp>
        <p:pic>
          <p:nvPicPr>
            <p:cNvPr id="10" name="Picture 5"/>
            <p:cNvPicPr>
              <a:picLocks noChangeAspect="1" noChangeArrowheads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50000" t="14562" r="-4532" b="14562"/>
            <a:stretch/>
          </p:blipFill>
          <p:spPr bwMode="auto">
            <a:xfrm>
              <a:off x="0" y="0"/>
              <a:ext cx="3209130" cy="6858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" name="Picture 11"/>
            <p:cNvPicPr>
              <a:picLocks noChangeAspect="1" noChangeArrowheads="1"/>
            </p:cNvPicPr>
            <p:nvPr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4313" r="17372"/>
            <a:stretch/>
          </p:blipFill>
          <p:spPr bwMode="auto">
            <a:xfrm>
              <a:off x="6788150" y="0"/>
              <a:ext cx="2355851" cy="6400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3" name="Marcador de contenido 5"/>
          <p:cNvSpPr txBox="1">
            <a:spLocks/>
          </p:cNvSpPr>
          <p:nvPr userDrawn="1"/>
        </p:nvSpPr>
        <p:spPr>
          <a:xfrm>
            <a:off x="0" y="0"/>
            <a:ext cx="9144000" cy="6857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D03DC-5ED8-7A42-A55E-C10C004AFC42}" type="datetimeFigureOut">
              <a:rPr lang="es-ES" smtClean="0"/>
              <a:t>11/11/2016</a:t>
            </a:fld>
            <a:endParaRPr lang="es-ES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6518D-8445-044A-A141-7D0E69A71FDC}" type="slidenum">
              <a:rPr lang="es-ES" smtClean="0"/>
              <a:t>‹Nº›</a:t>
            </a:fld>
            <a:endParaRPr lang="es-E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97186" y="2762866"/>
            <a:ext cx="689614" cy="645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232884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ustr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D03DC-5ED8-7A42-A55E-C10C004AFC42}" type="datetimeFigureOut">
              <a:rPr lang="es-ES" smtClean="0"/>
              <a:t>11/11/2016</a:t>
            </a:fld>
            <a:endParaRPr lang="es-ES" dirty="0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6518D-8445-044A-A141-7D0E69A71FDC}" type="slidenum">
              <a:rPr lang="es-ES" smtClean="0"/>
              <a:t>‹Nº›</a:t>
            </a:fld>
            <a:endParaRPr lang="es-ES" dirty="0"/>
          </a:p>
        </p:txBody>
      </p:sp>
      <p:pic>
        <p:nvPicPr>
          <p:cNvPr id="7" name="Picture 5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935"/>
          <a:stretch/>
        </p:blipFill>
        <p:spPr bwMode="auto">
          <a:xfrm>
            <a:off x="-1" y="0"/>
            <a:ext cx="9144001" cy="6984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7 Rectángulo"/>
          <p:cNvSpPr/>
          <p:nvPr/>
        </p:nvSpPr>
        <p:spPr>
          <a:xfrm>
            <a:off x="95534" y="137072"/>
            <a:ext cx="9048466" cy="1756900"/>
          </a:xfrm>
          <a:prstGeom prst="rect">
            <a:avLst/>
          </a:prstGeom>
          <a:solidFill>
            <a:srgbClr val="080808">
              <a:alpha val="38824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9" name="Marcador de contenido 5"/>
          <p:cNvSpPr txBox="1">
            <a:spLocks/>
          </p:cNvSpPr>
          <p:nvPr/>
        </p:nvSpPr>
        <p:spPr>
          <a:xfrm>
            <a:off x="0" y="0"/>
            <a:ext cx="9144000" cy="6857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dirty="0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6767" b="14699"/>
          <a:stretch/>
        </p:blipFill>
        <p:spPr bwMode="auto">
          <a:xfrm>
            <a:off x="-1" y="-1270341"/>
            <a:ext cx="3137061" cy="82544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86588" y="-1091939"/>
            <a:ext cx="2996202" cy="78339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16521" y="2641599"/>
            <a:ext cx="811224" cy="7096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071243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rmació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D03DC-5ED8-7A42-A55E-C10C004AFC42}" type="datetimeFigureOut">
              <a:rPr lang="es-ES" smtClean="0"/>
              <a:t>11/11/2016</a:t>
            </a:fld>
            <a:endParaRPr lang="es-ES" dirty="0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6518D-8445-044A-A141-7D0E69A71FDC}" type="slidenum">
              <a:rPr lang="es-ES" smtClean="0"/>
              <a:t>‹Nº›</a:t>
            </a:fld>
            <a:endParaRPr lang="es-ES" dirty="0"/>
          </a:p>
        </p:txBody>
      </p:sp>
      <p:pic>
        <p:nvPicPr>
          <p:cNvPr id="6" name="Picture 2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6 Rectángulo"/>
          <p:cNvSpPr/>
          <p:nvPr userDrawn="1"/>
        </p:nvSpPr>
        <p:spPr>
          <a:xfrm>
            <a:off x="970893" y="4319752"/>
            <a:ext cx="9639300" cy="1702676"/>
          </a:xfrm>
          <a:prstGeom prst="rect">
            <a:avLst/>
          </a:prstGeom>
          <a:solidFill>
            <a:srgbClr val="080808">
              <a:alpha val="38824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8" name="Marcador de contenido 5"/>
          <p:cNvSpPr txBox="1">
            <a:spLocks/>
          </p:cNvSpPr>
          <p:nvPr userDrawn="1"/>
        </p:nvSpPr>
        <p:spPr>
          <a:xfrm>
            <a:off x="0" y="0"/>
            <a:ext cx="9144000" cy="6857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dirty="0"/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0000" t="11629" r="-3743" b="17501"/>
          <a:stretch/>
        </p:blipFill>
        <p:spPr bwMode="auto">
          <a:xfrm>
            <a:off x="1" y="0"/>
            <a:ext cx="3286068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3"/>
          <p:cNvPicPr>
            <a:picLocks noChangeAspect="1" noChangeArrowheads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60185" y="-307500"/>
            <a:ext cx="2361171" cy="6137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25335" y="1847763"/>
            <a:ext cx="765563" cy="7206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896386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3D03DC-5ED8-7A42-A55E-C10C004AFC42}" type="datetimeFigureOut">
              <a:rPr lang="es-ES" smtClean="0"/>
              <a:t>11/11/2016</a:t>
            </a:fld>
            <a:endParaRPr lang="es-ES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66518D-8445-044A-A141-7D0E69A71FDC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885869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9" r:id="rId3"/>
    <p:sldLayoutId id="2147483658" r:id="rId4"/>
    <p:sldLayoutId id="2147483660" r:id="rId5"/>
    <p:sldLayoutId id="2147483661" r:id="rId6"/>
    <p:sldLayoutId id="2147483662" r:id="rId7"/>
    <p:sldLayoutId id="2147483663" r:id="rId8"/>
    <p:sldLayoutId id="2147483664" r:id="rId9"/>
    <p:sldLayoutId id="2147483665" r:id="rId10"/>
    <p:sldLayoutId id="2147483666" r:id="rId11"/>
    <p:sldLayoutId id="2147483667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/>
          </p:cNvSpPr>
          <p:nvPr/>
        </p:nvSpPr>
        <p:spPr>
          <a:xfrm>
            <a:off x="0" y="121299"/>
            <a:ext cx="7812023" cy="9301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288000"/>
            <a:r>
              <a:rPr lang="es-CO" sz="6000" b="1" dirty="0" smtClean="0">
                <a:solidFill>
                  <a:schemeClr val="accent5">
                    <a:lumMod val="75000"/>
                  </a:schemeClr>
                </a:solidFill>
              </a:rPr>
              <a:t>Proyecto tienda online</a:t>
            </a:r>
          </a:p>
        </p:txBody>
      </p:sp>
      <p:sp>
        <p:nvSpPr>
          <p:cNvPr id="12" name="Título 1"/>
          <p:cNvSpPr txBox="1">
            <a:spLocks/>
          </p:cNvSpPr>
          <p:nvPr/>
        </p:nvSpPr>
        <p:spPr>
          <a:xfrm>
            <a:off x="0" y="953782"/>
            <a:ext cx="7391400" cy="11727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288000"/>
            <a:r>
              <a:rPr lang="es-CO" sz="4800" b="1" dirty="0" smtClean="0">
                <a:solidFill>
                  <a:schemeClr val="bg1">
                    <a:lumMod val="50000"/>
                  </a:schemeClr>
                </a:solidFill>
              </a:rPr>
              <a:t>Productos Japoneses</a:t>
            </a:r>
          </a:p>
        </p:txBody>
      </p:sp>
    </p:spTree>
    <p:extLst>
      <p:ext uri="{BB962C8B-B14F-4D97-AF65-F5344CB8AC3E}">
        <p14:creationId xmlns:p14="http://schemas.microsoft.com/office/powerpoint/2010/main" val="375601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/>
          </p:cNvSpPr>
          <p:nvPr/>
        </p:nvSpPr>
        <p:spPr>
          <a:xfrm>
            <a:off x="2965342" y="1627636"/>
            <a:ext cx="5664870" cy="9301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288000"/>
            <a:r>
              <a:rPr lang="es-CO" sz="4800" b="1" i="1" dirty="0" smtClean="0"/>
              <a:t>ENCUESTA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9599" y="4796068"/>
            <a:ext cx="1752600" cy="193357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ítulo 1"/>
          <p:cNvSpPr txBox="1">
            <a:spLocks/>
          </p:cNvSpPr>
          <p:nvPr/>
        </p:nvSpPr>
        <p:spPr>
          <a:xfrm>
            <a:off x="1133340" y="635670"/>
            <a:ext cx="7909727" cy="9301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288000"/>
            <a:r>
              <a:rPr lang="es-CO" sz="4000" b="1" dirty="0" smtClean="0">
                <a:solidFill>
                  <a:schemeClr val="bg1"/>
                </a:solidFill>
              </a:rPr>
              <a:t>LEVANTAMIENTO DE INFORMACIÓN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69643"/>
            <a:ext cx="5280000" cy="3211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855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ráfico 3"/>
          <p:cNvGraphicFramePr/>
          <p:nvPr>
            <p:extLst>
              <p:ext uri="{D42A27DB-BD31-4B8C-83A1-F6EECF244321}">
                <p14:modId xmlns:p14="http://schemas.microsoft.com/office/powerpoint/2010/main" val="327832133"/>
              </p:ext>
            </p:extLst>
          </p:nvPr>
        </p:nvGraphicFramePr>
        <p:xfrm>
          <a:off x="0" y="770000"/>
          <a:ext cx="9049751" cy="56811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64889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1359243" y="560173"/>
            <a:ext cx="6326660" cy="1013254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r>
              <a:rPr lang="es-CO" sz="4800" b="1" dirty="0" smtClean="0">
                <a:solidFill>
                  <a:srgbClr val="FFFFFF"/>
                </a:solidFill>
              </a:rPr>
              <a:t>          CONCLUSIONES</a:t>
            </a:r>
          </a:p>
        </p:txBody>
      </p:sp>
      <p:sp>
        <p:nvSpPr>
          <p:cNvPr id="3" name="CuadroTexto 2"/>
          <p:cNvSpPr txBox="1"/>
          <p:nvPr/>
        </p:nvSpPr>
        <p:spPr>
          <a:xfrm>
            <a:off x="304800" y="1738184"/>
            <a:ext cx="8575589" cy="495917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endParaRPr lang="es-CO" sz="4800" b="1" dirty="0" smtClean="0">
              <a:solidFill>
                <a:srgbClr val="92D050"/>
              </a:solidFill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74140" y="1721709"/>
            <a:ext cx="8896865" cy="507450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marL="457200" indent="-457200" algn="just">
              <a:buFont typeface="Wingdings" panose="05000000000000000000" pitchFamily="2" charset="2"/>
              <a:buChar char="v"/>
            </a:pPr>
            <a:r>
              <a:rPr lang="es-CO" sz="3200" dirty="0" smtClean="0"/>
              <a:t>Con </a:t>
            </a:r>
            <a:r>
              <a:rPr lang="es-CO" sz="3200" dirty="0"/>
              <a:t>base a los resultados de la encuesta podemos concluir </a:t>
            </a:r>
            <a:r>
              <a:rPr lang="es-CO" sz="3200" dirty="0" smtClean="0"/>
              <a:t>que:</a:t>
            </a:r>
          </a:p>
          <a:p>
            <a:pPr algn="just"/>
            <a:endParaRPr lang="es-CO" sz="3200" dirty="0"/>
          </a:p>
          <a:p>
            <a:pPr marL="457200" indent="-457200" algn="just">
              <a:buFont typeface="Wingdings" panose="05000000000000000000" pitchFamily="2" charset="2"/>
              <a:buChar char="ü"/>
            </a:pPr>
            <a:r>
              <a:rPr lang="es-CO" sz="3200" dirty="0" smtClean="0"/>
              <a:t>Este sistema de informació</a:t>
            </a:r>
            <a:r>
              <a:rPr lang="es-CO" sz="3200" dirty="0" smtClean="0"/>
              <a:t>n es viable ya que cuenta con las necesidades que el administrador necesita para darse a conocer y crecer laboralmente</a:t>
            </a:r>
            <a:endParaRPr lang="es-CO" sz="3200" dirty="0"/>
          </a:p>
          <a:p>
            <a:pPr algn="just"/>
            <a:endParaRPr lang="es-CO" sz="2000" dirty="0" smtClean="0"/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s-CO" sz="2000" dirty="0" smtClean="0"/>
          </a:p>
        </p:txBody>
      </p:sp>
    </p:spTree>
    <p:extLst>
      <p:ext uri="{BB962C8B-B14F-4D97-AF65-F5344CB8AC3E}">
        <p14:creationId xmlns:p14="http://schemas.microsoft.com/office/powerpoint/2010/main" val="933375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/>
          <p:cNvSpPr txBox="1">
            <a:spLocks/>
          </p:cNvSpPr>
          <p:nvPr/>
        </p:nvSpPr>
        <p:spPr>
          <a:xfrm>
            <a:off x="1585107" y="479806"/>
            <a:ext cx="5664870" cy="9301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288000"/>
            <a:endParaRPr lang="es-CO" sz="4800" b="1" dirty="0" smtClean="0">
              <a:solidFill>
                <a:schemeClr val="bg1"/>
              </a:solidFill>
            </a:endParaRPr>
          </a:p>
        </p:txBody>
      </p:sp>
      <p:sp>
        <p:nvSpPr>
          <p:cNvPr id="4" name="Rectángulo 3"/>
          <p:cNvSpPr/>
          <p:nvPr/>
        </p:nvSpPr>
        <p:spPr>
          <a:xfrm>
            <a:off x="-403654" y="2166375"/>
            <a:ext cx="10165492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288000"/>
            <a:r>
              <a:rPr lang="es-CO" sz="6600" b="1" i="1" dirty="0" smtClean="0"/>
              <a:t>REQUERIMIENTOS FUNCIONALES Y NO FUNCIONALES </a:t>
            </a:r>
            <a:endParaRPr lang="es-CO" sz="6600" b="1" i="1" dirty="0"/>
          </a:p>
        </p:txBody>
      </p:sp>
    </p:spTree>
    <p:extLst>
      <p:ext uri="{BB962C8B-B14F-4D97-AF65-F5344CB8AC3E}">
        <p14:creationId xmlns:p14="http://schemas.microsoft.com/office/powerpoint/2010/main" val="4222168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/>
          <p:cNvSpPr txBox="1">
            <a:spLocks/>
          </p:cNvSpPr>
          <p:nvPr/>
        </p:nvSpPr>
        <p:spPr>
          <a:xfrm>
            <a:off x="1766338" y="3575931"/>
            <a:ext cx="5664870" cy="9301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288000"/>
            <a:r>
              <a:rPr lang="es-CO" sz="6600" b="1" i="1" dirty="0" smtClean="0"/>
              <a:t>MAPA DE PROCESOS</a:t>
            </a:r>
          </a:p>
        </p:txBody>
      </p:sp>
    </p:spTree>
    <p:extLst>
      <p:ext uri="{BB962C8B-B14F-4D97-AF65-F5344CB8AC3E}">
        <p14:creationId xmlns:p14="http://schemas.microsoft.com/office/powerpoint/2010/main" val="4176168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1639330" y="2537254"/>
            <a:ext cx="6524367" cy="2298357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r>
              <a:rPr lang="es-CO" sz="6600" b="1" dirty="0" smtClean="0">
                <a:solidFill>
                  <a:srgbClr val="080808"/>
                </a:solidFill>
              </a:rPr>
              <a:t>DIAGRAMA DE FLUJO</a:t>
            </a:r>
          </a:p>
        </p:txBody>
      </p:sp>
    </p:spTree>
    <p:extLst>
      <p:ext uri="{BB962C8B-B14F-4D97-AF65-F5344CB8AC3E}">
        <p14:creationId xmlns:p14="http://schemas.microsoft.com/office/powerpoint/2010/main" val="2523203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-378941" y="321276"/>
            <a:ext cx="9457038" cy="1037967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endParaRPr lang="es-CO" sz="8000" b="1" dirty="0" smtClean="0"/>
          </a:p>
        </p:txBody>
      </p:sp>
      <p:sp>
        <p:nvSpPr>
          <p:cNvPr id="3" name="CuadroTexto 2"/>
          <p:cNvSpPr txBox="1"/>
          <p:nvPr/>
        </p:nvSpPr>
        <p:spPr>
          <a:xfrm>
            <a:off x="-313038" y="321276"/>
            <a:ext cx="9679460" cy="119448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endParaRPr lang="es-CO" sz="8000" b="1" dirty="0" smtClean="0">
              <a:solidFill>
                <a:schemeClr val="bg1"/>
              </a:solidFill>
            </a:endParaRPr>
          </a:p>
        </p:txBody>
      </p:sp>
      <p:sp>
        <p:nvSpPr>
          <p:cNvPr id="6" name="Rectángulo 5"/>
          <p:cNvSpPr/>
          <p:nvPr/>
        </p:nvSpPr>
        <p:spPr>
          <a:xfrm>
            <a:off x="753762" y="321276"/>
            <a:ext cx="6685005" cy="1409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CO" sz="4000" b="1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HARDWARE Y SOFTWARE DEL CLIENTE</a:t>
            </a:r>
            <a:endParaRPr lang="es-CO" sz="20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Rectángulo 7"/>
          <p:cNvSpPr/>
          <p:nvPr/>
        </p:nvSpPr>
        <p:spPr>
          <a:xfrm>
            <a:off x="794950" y="2513216"/>
            <a:ext cx="7451125" cy="35614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CO" sz="2400" b="1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Hardware:</a:t>
            </a:r>
            <a:endParaRPr lang="es-CO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"/>
            </a:pPr>
            <a:r>
              <a:rPr lang="es-CO" sz="240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Computador portátil Toshiba </a:t>
            </a:r>
            <a:endParaRPr lang="es-CO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"/>
            </a:pPr>
            <a:r>
              <a:rPr lang="es-CO" sz="240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Disco duro 250 GB</a:t>
            </a:r>
            <a:endParaRPr lang="es-CO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"/>
            </a:pPr>
            <a:r>
              <a:rPr lang="es-CO" sz="240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Memoria RAM 2.0GB</a:t>
            </a:r>
            <a:endParaRPr lang="es-CO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"/>
            </a:pPr>
            <a:r>
              <a:rPr lang="es-CO" sz="240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Procesador Pentium Dual-Core </a:t>
            </a:r>
            <a:endParaRPr lang="es-CO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CO" sz="2400" b="1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Software: </a:t>
            </a:r>
            <a:endParaRPr lang="es-CO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"/>
            </a:pPr>
            <a:r>
              <a:rPr lang="es-CO" sz="240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Sistema operativo: Windows 8 de 64 Bits</a:t>
            </a:r>
            <a:endParaRPr lang="es-CO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"/>
            </a:pPr>
            <a:r>
              <a:rPr lang="es-CO" sz="240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Navegador web: Internet Explorer-Google Chrome</a:t>
            </a:r>
            <a:endParaRPr lang="es-CO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9599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 txBox="1">
            <a:spLocks/>
          </p:cNvSpPr>
          <p:nvPr/>
        </p:nvSpPr>
        <p:spPr>
          <a:xfrm>
            <a:off x="1436825" y="3633597"/>
            <a:ext cx="5664870" cy="9301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288000"/>
            <a:r>
              <a:rPr lang="es-CO" sz="6600" b="1" i="1" dirty="0" smtClean="0"/>
              <a:t>DIAGRAMA CASOS DE USO </a:t>
            </a:r>
          </a:p>
        </p:txBody>
      </p:sp>
    </p:spTree>
    <p:extLst>
      <p:ext uri="{BB962C8B-B14F-4D97-AF65-F5344CB8AC3E}">
        <p14:creationId xmlns:p14="http://schemas.microsoft.com/office/powerpoint/2010/main" val="690098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/>
          </p:cNvSpPr>
          <p:nvPr/>
        </p:nvSpPr>
        <p:spPr>
          <a:xfrm>
            <a:off x="1081477" y="3666548"/>
            <a:ext cx="7357068" cy="9301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288000"/>
            <a:r>
              <a:rPr lang="es-CO" sz="7200" b="1" i="1" dirty="0" smtClean="0"/>
              <a:t>CASOS DE USOS EXTENDIDO</a:t>
            </a:r>
          </a:p>
        </p:txBody>
      </p:sp>
    </p:spTree>
    <p:extLst>
      <p:ext uri="{BB962C8B-B14F-4D97-AF65-F5344CB8AC3E}">
        <p14:creationId xmlns:p14="http://schemas.microsoft.com/office/powerpoint/2010/main" val="1532103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2108886" y="2537254"/>
            <a:ext cx="5939482" cy="2726724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r>
              <a:rPr lang="es-CO" sz="8000" b="1" i="1" dirty="0" smtClean="0"/>
              <a:t>GANTT PROJECT</a:t>
            </a:r>
          </a:p>
        </p:txBody>
      </p:sp>
    </p:spTree>
    <p:extLst>
      <p:ext uri="{BB962C8B-B14F-4D97-AF65-F5344CB8AC3E}">
        <p14:creationId xmlns:p14="http://schemas.microsoft.com/office/powerpoint/2010/main" val="366212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/>
          <p:cNvSpPr txBox="1">
            <a:spLocks/>
          </p:cNvSpPr>
          <p:nvPr/>
        </p:nvSpPr>
        <p:spPr>
          <a:xfrm>
            <a:off x="1032837" y="520380"/>
            <a:ext cx="7391400" cy="11727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288000"/>
            <a:r>
              <a:rPr lang="es-CO" sz="6000" b="1" dirty="0" smtClean="0">
                <a:solidFill>
                  <a:schemeClr val="bg1">
                    <a:lumMod val="95000"/>
                  </a:schemeClr>
                </a:solidFill>
              </a:rPr>
              <a:t>UKIYO SHOP</a:t>
            </a:r>
          </a:p>
        </p:txBody>
      </p:sp>
      <p:pic>
        <p:nvPicPr>
          <p:cNvPr id="6" name="5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" y="2616200"/>
            <a:ext cx="2933641" cy="333945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4" name="Marcador de contenido 2"/>
          <p:cNvSpPr txBox="1">
            <a:spLocks/>
          </p:cNvSpPr>
          <p:nvPr/>
        </p:nvSpPr>
        <p:spPr>
          <a:xfrm>
            <a:off x="3488977" y="1693134"/>
            <a:ext cx="5503295" cy="53241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CO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Black" pitchFamily="34" charset="0"/>
              </a:rPr>
              <a:t>INTEGRANTES:</a:t>
            </a:r>
          </a:p>
          <a:p>
            <a:pPr>
              <a:buFont typeface="Wingdings" pitchFamily="2" charset="2"/>
              <a:buChar char="v"/>
            </a:pPr>
            <a:r>
              <a:rPr lang="es-CO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Black" pitchFamily="34" charset="0"/>
              </a:rPr>
              <a:t>Cancelado Didier Esteban</a:t>
            </a:r>
          </a:p>
          <a:p>
            <a:pPr>
              <a:buFont typeface="Wingdings" pitchFamily="2" charset="2"/>
              <a:buChar char="v"/>
            </a:pPr>
            <a:r>
              <a:rPr lang="es-CO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Black" pitchFamily="34" charset="0"/>
              </a:rPr>
              <a:t> Cárdenas Valencia Diego Alejandro</a:t>
            </a:r>
          </a:p>
          <a:p>
            <a:pPr>
              <a:buFont typeface="Wingdings" pitchFamily="2" charset="2"/>
              <a:buChar char="v"/>
            </a:pPr>
            <a:r>
              <a:rPr lang="es-CO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Black" pitchFamily="34" charset="0"/>
              </a:rPr>
              <a:t> Jiménez Torres Carlos Andrés </a:t>
            </a:r>
          </a:p>
          <a:p>
            <a:pPr>
              <a:buFont typeface="Wingdings" pitchFamily="2" charset="2"/>
              <a:buChar char="v"/>
            </a:pPr>
            <a:r>
              <a:rPr lang="es-CO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Black" pitchFamily="34" charset="0"/>
              </a:rPr>
              <a:t>Páez Montes Efman Bryan</a:t>
            </a:r>
          </a:p>
          <a:p>
            <a:pPr marL="0" lvl="0" indent="0">
              <a:spcBef>
                <a:spcPts val="0"/>
              </a:spcBef>
              <a:buFont typeface="Wingdings" pitchFamily="2" charset="2"/>
              <a:buChar char="v"/>
            </a:pPr>
            <a:r>
              <a:rPr lang="es-CO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Black" pitchFamily="34" charset="0"/>
              </a:rPr>
              <a:t> Puentes Cristian Camilo</a:t>
            </a:r>
          </a:p>
          <a:p>
            <a:pPr marL="0" indent="0">
              <a:buNone/>
            </a:pPr>
            <a:endParaRPr lang="es-CO" sz="2800" b="1" dirty="0" smtClean="0">
              <a:solidFill>
                <a:schemeClr val="tx1">
                  <a:lumMod val="75000"/>
                  <a:lumOff val="25000"/>
                </a:schemeClr>
              </a:solidFill>
              <a:latin typeface="Arial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6290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1565189" y="2438400"/>
            <a:ext cx="4794422" cy="1927654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r>
              <a:rPr lang="es-CO" sz="6600" b="1" dirty="0" smtClean="0">
                <a:solidFill>
                  <a:srgbClr val="080808"/>
                </a:solidFill>
              </a:rPr>
              <a:t>DIAGRAMA DE CLASES</a:t>
            </a:r>
          </a:p>
        </p:txBody>
      </p:sp>
    </p:spTree>
    <p:extLst>
      <p:ext uri="{BB962C8B-B14F-4D97-AF65-F5344CB8AC3E}">
        <p14:creationId xmlns:p14="http://schemas.microsoft.com/office/powerpoint/2010/main" val="3641156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1227909" y="2342606"/>
            <a:ext cx="6949440" cy="3074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r>
              <a:rPr lang="es-CO" sz="8000" b="1" i="1" dirty="0" smtClean="0"/>
              <a:t>DIAGRAMA DE DISTRIBUCIÓN</a:t>
            </a:r>
          </a:p>
        </p:txBody>
      </p:sp>
    </p:spTree>
    <p:extLst>
      <p:ext uri="{BB962C8B-B14F-4D97-AF65-F5344CB8AC3E}">
        <p14:creationId xmlns:p14="http://schemas.microsoft.com/office/powerpoint/2010/main" val="2980232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461320" y="2734962"/>
            <a:ext cx="7496432" cy="252901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r>
              <a:rPr lang="es-CO" sz="6600" b="1" dirty="0" smtClean="0">
                <a:solidFill>
                  <a:srgbClr val="080808"/>
                </a:solidFill>
              </a:rPr>
              <a:t>MODELO ENTIDAD RELACION</a:t>
            </a:r>
          </a:p>
        </p:txBody>
      </p:sp>
    </p:spTree>
    <p:extLst>
      <p:ext uri="{BB962C8B-B14F-4D97-AF65-F5344CB8AC3E}">
        <p14:creationId xmlns:p14="http://schemas.microsoft.com/office/powerpoint/2010/main" val="1085071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1631092" y="2965622"/>
            <a:ext cx="5766487" cy="172994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r>
              <a:rPr lang="es-CO" sz="6600" b="1" dirty="0" smtClean="0">
                <a:solidFill>
                  <a:srgbClr val="080808"/>
                </a:solidFill>
              </a:rPr>
              <a:t>MODELO RELACIONAL</a:t>
            </a:r>
          </a:p>
        </p:txBody>
      </p:sp>
    </p:spTree>
    <p:extLst>
      <p:ext uri="{BB962C8B-B14F-4D97-AF65-F5344CB8AC3E}">
        <p14:creationId xmlns:p14="http://schemas.microsoft.com/office/powerpoint/2010/main" val="2025406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1977081" y="3015049"/>
            <a:ext cx="6079524" cy="121096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r>
              <a:rPr lang="es-CO" sz="6600" b="1" dirty="0" smtClean="0"/>
              <a:t>DICCIONARIO DE DATOS</a:t>
            </a:r>
          </a:p>
        </p:txBody>
      </p:sp>
    </p:spTree>
    <p:extLst>
      <p:ext uri="{BB962C8B-B14F-4D97-AF65-F5344CB8AC3E}">
        <p14:creationId xmlns:p14="http://schemas.microsoft.com/office/powerpoint/2010/main" val="19982776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1746422" y="3179806"/>
            <a:ext cx="5214552" cy="184527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r>
              <a:rPr lang="es-CO" sz="6600" b="1" dirty="0" smtClean="0">
                <a:solidFill>
                  <a:srgbClr val="080808"/>
                </a:solidFill>
              </a:rPr>
              <a:t> PROTOTIPO</a:t>
            </a:r>
          </a:p>
        </p:txBody>
      </p:sp>
    </p:spTree>
    <p:extLst>
      <p:ext uri="{BB962C8B-B14F-4D97-AF65-F5344CB8AC3E}">
        <p14:creationId xmlns:p14="http://schemas.microsoft.com/office/powerpoint/2010/main" val="11626341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 txBox="1">
            <a:spLocks/>
          </p:cNvSpPr>
          <p:nvPr/>
        </p:nvSpPr>
        <p:spPr>
          <a:xfrm>
            <a:off x="145954" y="887302"/>
            <a:ext cx="6575879" cy="1953358"/>
          </a:xfrm>
          <a:prstGeom prst="rect">
            <a:avLst/>
          </a:prstGeom>
        </p:spPr>
        <p:txBody>
          <a:bodyPr vert="horz" lIns="91440" tIns="45720" rIns="91440" bIns="45720" rtlCol="0" anchor="ctr">
            <a:prstTxWarp prst="textDeflateBottom">
              <a:avLst/>
            </a:prstTxWarp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288000"/>
            <a:r>
              <a:rPr lang="es-CO" sz="8000" b="1" dirty="0" smtClean="0">
                <a:solidFill>
                  <a:srgbClr val="FF0000"/>
                </a:solidFill>
              </a:rPr>
              <a:t>GRACIAS !!!</a:t>
            </a:r>
          </a:p>
        </p:txBody>
      </p:sp>
      <p:pic>
        <p:nvPicPr>
          <p:cNvPr id="6" name="Picture 2" descr="https://k36.kn3.net/taringa/1/7/7/9/3/7/65/shinigamy0001/877.gif?8623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11" y="3484622"/>
            <a:ext cx="3960000" cy="2227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1634" y="2796544"/>
            <a:ext cx="4065519" cy="39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806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8" presetClass="entr" presetSubtype="0" accel="5000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2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13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/>
          </p:cNvSpPr>
          <p:nvPr/>
        </p:nvSpPr>
        <p:spPr>
          <a:xfrm>
            <a:off x="2541071" y="635670"/>
            <a:ext cx="5664870" cy="9301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288000"/>
            <a:r>
              <a:rPr lang="es-CO" sz="5400" b="1" dirty="0" smtClean="0">
                <a:solidFill>
                  <a:schemeClr val="bg1"/>
                </a:solidFill>
              </a:rPr>
              <a:t>INTRODUCCIÓN </a:t>
            </a:r>
          </a:p>
        </p:txBody>
      </p:sp>
      <p:sp>
        <p:nvSpPr>
          <p:cNvPr id="4" name="Marcador de contenido 2"/>
          <p:cNvSpPr txBox="1">
            <a:spLocks/>
          </p:cNvSpPr>
          <p:nvPr/>
        </p:nvSpPr>
        <p:spPr>
          <a:xfrm>
            <a:off x="807991" y="2352688"/>
            <a:ext cx="7486336" cy="240600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Font typeface="Wingdings" pitchFamily="2" charset="2"/>
              <a:buChar char="v"/>
            </a:pPr>
            <a:r>
              <a:rPr lang="es-CO" sz="2800" dirty="0"/>
              <a:t> </a:t>
            </a:r>
            <a:r>
              <a:rPr lang="es-CO" sz="2800" dirty="0" smtClean="0"/>
              <a:t>Este proyecto se desarrolla con el fin de dar respuesta a la necesidad del  propietario para el registro y control de inventarios identificados en un comercio en expansión, en los ambientes otaku, donde se encuentran encontrar artículos y productos japoneses de colección.</a:t>
            </a:r>
            <a:endParaRPr lang="es-ES" i="1" dirty="0"/>
          </a:p>
          <a:p>
            <a:pPr marL="457200" lvl="1" indent="0">
              <a:buNone/>
            </a:pPr>
            <a:endParaRPr lang="es-CO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buNone/>
            </a:pPr>
            <a:endParaRPr lang="es-CO" sz="24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57200" lvl="1" indent="0">
              <a:buNone/>
            </a:pPr>
            <a:endParaRPr lang="es-CO" sz="24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buNone/>
            </a:pPr>
            <a:r>
              <a:rPr lang="es-CO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49488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2627871" y="3598041"/>
            <a:ext cx="6347254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This project is develops to give response to the need of the owner for the record and control of inventories identified in a trade in expansion, in those environments otaku, where is found find articles and products Japanese of collection.</a:t>
            </a:r>
            <a:endParaRPr lang="es-ES" sz="2800" dirty="0"/>
          </a:p>
        </p:txBody>
      </p:sp>
      <p:sp>
        <p:nvSpPr>
          <p:cNvPr id="3" name="CuadroTexto 2"/>
          <p:cNvSpPr txBox="1"/>
          <p:nvPr/>
        </p:nvSpPr>
        <p:spPr>
          <a:xfrm>
            <a:off x="255373" y="823784"/>
            <a:ext cx="5947719" cy="57664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r>
              <a:rPr lang="es-ES" sz="5400" b="1" dirty="0" smtClean="0">
                <a:solidFill>
                  <a:schemeClr val="bg1"/>
                </a:solidFill>
              </a:rPr>
              <a:t>INTRODUCTION</a:t>
            </a:r>
            <a:endParaRPr lang="es-ES" sz="5400" b="1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60806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/>
          </p:cNvSpPr>
          <p:nvPr/>
        </p:nvSpPr>
        <p:spPr>
          <a:xfrm>
            <a:off x="2541071" y="635670"/>
            <a:ext cx="5664870" cy="9301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288000"/>
            <a:r>
              <a:rPr lang="es-CO" sz="4800" b="1" dirty="0" smtClean="0">
                <a:solidFill>
                  <a:schemeClr val="bg1"/>
                </a:solidFill>
              </a:rPr>
              <a:t>OBJETIVO GENERAL</a:t>
            </a:r>
          </a:p>
        </p:txBody>
      </p:sp>
      <p:sp>
        <p:nvSpPr>
          <p:cNvPr id="3" name="Marcador de contenido 2"/>
          <p:cNvSpPr txBox="1">
            <a:spLocks/>
          </p:cNvSpPr>
          <p:nvPr/>
        </p:nvSpPr>
        <p:spPr>
          <a:xfrm>
            <a:off x="912743" y="2786054"/>
            <a:ext cx="7486336" cy="26838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v"/>
            </a:pPr>
            <a:r>
              <a:rPr lang="es-CO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s-CO" sz="2800" dirty="0" smtClean="0"/>
              <a:t>Diseñar y desarrollar un sistema de información que permita llevar un control optimo de registros de inventarios  y de usuarios con el fin brindar una herramienta innovadora para el  crecimiento comercial de estos ambientes. </a:t>
            </a:r>
            <a:endParaRPr lang="es-ES" i="1" dirty="0"/>
          </a:p>
          <a:p>
            <a:pPr marL="457200" lvl="1" indent="0">
              <a:buNone/>
            </a:pPr>
            <a:endParaRPr lang="es-CO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buNone/>
            </a:pPr>
            <a:endParaRPr lang="es-CO" sz="24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57200" lvl="1" indent="0">
              <a:buNone/>
            </a:pPr>
            <a:endParaRPr lang="es-CO" sz="24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buNone/>
            </a:pPr>
            <a:r>
              <a:rPr lang="es-CO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98565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/>
          </p:cNvSpPr>
          <p:nvPr/>
        </p:nvSpPr>
        <p:spPr>
          <a:xfrm>
            <a:off x="2219795" y="446200"/>
            <a:ext cx="5664870" cy="9301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288000"/>
            <a:r>
              <a:rPr lang="es-CO" b="1" dirty="0" smtClean="0">
                <a:solidFill>
                  <a:schemeClr val="bg1"/>
                </a:solidFill>
              </a:rPr>
              <a:t>OBJETIVOS</a:t>
            </a:r>
            <a:r>
              <a:rPr lang="es-CO" sz="5400" b="1" dirty="0" smtClean="0">
                <a:solidFill>
                  <a:schemeClr val="bg1"/>
                </a:solidFill>
              </a:rPr>
              <a:t> </a:t>
            </a:r>
            <a:r>
              <a:rPr lang="es-CO" b="1" dirty="0" smtClean="0">
                <a:solidFill>
                  <a:schemeClr val="bg1"/>
                </a:solidFill>
              </a:rPr>
              <a:t>ESPECÍFICOS</a:t>
            </a:r>
          </a:p>
        </p:txBody>
      </p:sp>
      <p:sp>
        <p:nvSpPr>
          <p:cNvPr id="3" name="2 Rectángulo"/>
          <p:cNvSpPr/>
          <p:nvPr/>
        </p:nvSpPr>
        <p:spPr>
          <a:xfrm>
            <a:off x="361435" y="1554892"/>
            <a:ext cx="8255000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/>
            <a:endParaRPr lang="es-CO" sz="2000" dirty="0"/>
          </a:p>
          <a:p>
            <a:pPr marL="457200" lvl="0" indent="-457200" algn="just">
              <a:buFont typeface="+mj-lt"/>
              <a:buAutoNum type="arabicParenR"/>
            </a:pPr>
            <a:r>
              <a:rPr lang="es-CO" sz="2000" dirty="0" smtClean="0"/>
              <a:t> Diseñar un registro de los clientes mediante el cual permita al empresario promover la venta de sus productos.</a:t>
            </a:r>
          </a:p>
          <a:p>
            <a:pPr marL="457200" lvl="0" indent="-457200" algn="just">
              <a:buFont typeface="+mj-lt"/>
              <a:buAutoNum type="arabicParenR"/>
            </a:pPr>
            <a:endParaRPr lang="es-CO" sz="2000" dirty="0"/>
          </a:p>
          <a:p>
            <a:pPr marL="457200" lvl="0" indent="-457200" algn="just">
              <a:buFont typeface="+mj-lt"/>
              <a:buAutoNum type="arabicParenR"/>
            </a:pPr>
            <a:r>
              <a:rPr lang="es-CO" sz="2000" dirty="0" smtClean="0"/>
              <a:t> Crear  un sistema donde se bonifique al cliente mediante puntos (ukipoints), para motivar la compra continua de productos</a:t>
            </a:r>
          </a:p>
          <a:p>
            <a:pPr marL="457200" lvl="0" indent="-457200" algn="just">
              <a:buFont typeface="+mj-lt"/>
              <a:buAutoNum type="arabicParenR"/>
            </a:pPr>
            <a:endParaRPr lang="es-CO" sz="2000" dirty="0"/>
          </a:p>
          <a:p>
            <a:pPr marL="457200" lvl="0" indent="-457200" algn="just">
              <a:buFont typeface="+mj-lt"/>
              <a:buAutoNum type="arabicParenR"/>
            </a:pPr>
            <a:r>
              <a:rPr lang="es-CO" sz="2000" dirty="0" smtClean="0"/>
              <a:t> Registrar todos los  productos e identificar los productos de mayor demanda.</a:t>
            </a:r>
            <a:endParaRPr lang="es-CO" sz="2000" dirty="0"/>
          </a:p>
          <a:p>
            <a:pPr marL="457200" lvl="0" indent="-457200" algn="just">
              <a:buFont typeface="+mj-lt"/>
              <a:buAutoNum type="arabicParenR"/>
            </a:pPr>
            <a:r>
              <a:rPr lang="es-CO" sz="2000" dirty="0" smtClean="0"/>
              <a:t> Establecer un espacio de interacción entre administrador y cliente, a fin de brindar solución a problemas e inquietudes. </a:t>
            </a:r>
          </a:p>
          <a:p>
            <a:pPr marL="457200" lvl="0" indent="-457200" algn="just">
              <a:buFont typeface="+mj-lt"/>
              <a:buAutoNum type="arabicParenR"/>
            </a:pPr>
            <a:endParaRPr lang="es-CO" sz="2000" dirty="0"/>
          </a:p>
          <a:p>
            <a:pPr marL="457200" lvl="0" indent="-457200" algn="just">
              <a:buFont typeface="+mj-lt"/>
              <a:buAutoNum type="arabicParenR"/>
            </a:pPr>
            <a:r>
              <a:rPr lang="es-CO" sz="2000" dirty="0" smtClean="0"/>
              <a:t> Facilitar  nuevas formas en el sistema  de pago de los productos.</a:t>
            </a:r>
          </a:p>
          <a:p>
            <a:pPr marL="457200" lvl="0" indent="-457200" algn="just">
              <a:buFont typeface="+mj-lt"/>
              <a:buAutoNum type="arabicParenR"/>
            </a:pPr>
            <a:endParaRPr lang="es-CO" sz="2000" dirty="0" smtClean="0"/>
          </a:p>
          <a:p>
            <a:pPr marL="457200" lvl="0" indent="-457200" algn="just">
              <a:buFont typeface="+mj-lt"/>
              <a:buAutoNum type="arabicParenR"/>
            </a:pPr>
            <a:r>
              <a:rPr lang="es-CO" sz="2000" dirty="0" smtClean="0"/>
              <a:t>Facilitar la visualización al cliente de los productos para su adquisición.</a:t>
            </a:r>
            <a:endParaRPr lang="es-CO" sz="2000" dirty="0"/>
          </a:p>
        </p:txBody>
      </p:sp>
    </p:spTree>
    <p:extLst>
      <p:ext uri="{BB962C8B-B14F-4D97-AF65-F5344CB8AC3E}">
        <p14:creationId xmlns:p14="http://schemas.microsoft.com/office/powerpoint/2010/main" val="825614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/>
          </p:cNvSpPr>
          <p:nvPr/>
        </p:nvSpPr>
        <p:spPr>
          <a:xfrm>
            <a:off x="1137274" y="494003"/>
            <a:ext cx="5664870" cy="9301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288000"/>
            <a:r>
              <a:rPr lang="es-CO" sz="4800" b="1" dirty="0" smtClean="0">
                <a:solidFill>
                  <a:schemeClr val="bg1"/>
                </a:solidFill>
              </a:rPr>
              <a:t>PROBLEMA</a:t>
            </a:r>
          </a:p>
        </p:txBody>
      </p:sp>
      <p:sp>
        <p:nvSpPr>
          <p:cNvPr id="3" name="Marcador de contenido 2"/>
          <p:cNvSpPr txBox="1">
            <a:spLocks/>
          </p:cNvSpPr>
          <p:nvPr/>
        </p:nvSpPr>
        <p:spPr>
          <a:xfrm>
            <a:off x="0" y="3093026"/>
            <a:ext cx="8763000" cy="21370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Font typeface="Wingdings" pitchFamily="2" charset="2"/>
              <a:buChar char="v"/>
            </a:pPr>
            <a:r>
              <a:rPr lang="es-CO" sz="2800" dirty="0" smtClean="0"/>
              <a:t> A través de un levantamiento de información</a:t>
            </a:r>
            <a:r>
              <a:rPr lang="es-CO" sz="2800" dirty="0"/>
              <a:t> </a:t>
            </a:r>
            <a:r>
              <a:rPr lang="es-CO" sz="2800" dirty="0" smtClean="0"/>
              <a:t>en ambientes otaku, se detecto que estos no cuentan con registros, ni una organización en su </a:t>
            </a:r>
            <a:r>
              <a:rPr lang="es-CO" sz="2800" dirty="0" err="1" smtClean="0"/>
              <a:t>gestionamiento</a:t>
            </a:r>
            <a:r>
              <a:rPr lang="es-CO" sz="2800" dirty="0" smtClean="0"/>
              <a:t>, lo cual incide en el desconocimiento de los movimientos de su negocio.</a:t>
            </a:r>
            <a:endParaRPr lang="es-CO" dirty="0"/>
          </a:p>
          <a:p>
            <a:pPr marL="0" indent="0" algn="just">
              <a:buNone/>
            </a:pPr>
            <a:endParaRPr lang="es-CO" sz="24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57200" lvl="1" indent="0" algn="just">
              <a:buNone/>
            </a:pPr>
            <a:endParaRPr lang="es-CO" sz="24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buNone/>
            </a:pPr>
            <a:r>
              <a:rPr lang="es-CO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20635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/>
          </p:cNvSpPr>
          <p:nvPr/>
        </p:nvSpPr>
        <p:spPr>
          <a:xfrm>
            <a:off x="2541071" y="635670"/>
            <a:ext cx="5664870" cy="9301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288000"/>
            <a:r>
              <a:rPr lang="es-CO" sz="4800" b="1" dirty="0" smtClean="0">
                <a:solidFill>
                  <a:schemeClr val="bg1"/>
                </a:solidFill>
              </a:rPr>
              <a:t>ALCANCE</a:t>
            </a:r>
          </a:p>
        </p:txBody>
      </p:sp>
      <p:sp>
        <p:nvSpPr>
          <p:cNvPr id="3" name="Marcador de contenido 2"/>
          <p:cNvSpPr txBox="1">
            <a:spLocks/>
          </p:cNvSpPr>
          <p:nvPr/>
        </p:nvSpPr>
        <p:spPr>
          <a:xfrm>
            <a:off x="241300" y="3048000"/>
            <a:ext cx="8902700" cy="27051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Font typeface="Wingdings" pitchFamily="2" charset="2"/>
              <a:buChar char="v"/>
            </a:pPr>
            <a:r>
              <a:rPr lang="es-CO" sz="2800" dirty="0" smtClean="0"/>
              <a:t>Se realizará para el ambiente otaku </a:t>
            </a:r>
            <a:r>
              <a:rPr lang="es-CO" sz="2800" b="1" dirty="0" smtClean="0"/>
              <a:t>Amaterasu Store </a:t>
            </a:r>
            <a:r>
              <a:rPr lang="es-CO" sz="2800" dirty="0" smtClean="0"/>
              <a:t>ubicado en la carrera 71D # 1-21 de la localidad de Kennedy.</a:t>
            </a:r>
            <a:endParaRPr lang="es-ES" dirty="0" smtClean="0"/>
          </a:p>
          <a:p>
            <a:pPr marL="457200" lvl="1" indent="0">
              <a:buNone/>
            </a:pPr>
            <a:endParaRPr lang="es-CO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buNone/>
            </a:pPr>
            <a:endParaRPr lang="es-CO" sz="24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57200" lvl="1" indent="0">
              <a:buNone/>
            </a:pPr>
            <a:endParaRPr lang="es-CO" sz="24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buNone/>
            </a:pPr>
            <a:r>
              <a:rPr lang="es-CO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50366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/>
          </p:cNvSpPr>
          <p:nvPr/>
        </p:nvSpPr>
        <p:spPr>
          <a:xfrm>
            <a:off x="2541071" y="635670"/>
            <a:ext cx="5664870" cy="9301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288000"/>
            <a:r>
              <a:rPr lang="es-CO" sz="4800" b="1" dirty="0" smtClean="0">
                <a:solidFill>
                  <a:schemeClr val="bg1"/>
                </a:solidFill>
              </a:rPr>
              <a:t>JUSTIFICACIÓN</a:t>
            </a:r>
          </a:p>
        </p:txBody>
      </p:sp>
      <p:sp>
        <p:nvSpPr>
          <p:cNvPr id="3" name="Marcador de contenido 2"/>
          <p:cNvSpPr txBox="1">
            <a:spLocks/>
          </p:cNvSpPr>
          <p:nvPr/>
        </p:nvSpPr>
        <p:spPr>
          <a:xfrm>
            <a:off x="114300" y="2730500"/>
            <a:ext cx="8902700" cy="27051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v"/>
            </a:pPr>
            <a:r>
              <a:rPr lang="es-CO" sz="2800" dirty="0" smtClean="0"/>
              <a:t>Este proyecto plantea dar una solución practica al problema previamente identificado en la mayoría de los ambientes otaku, </a:t>
            </a:r>
            <a:r>
              <a:rPr lang="es-CO" sz="2800" dirty="0"/>
              <a:t>p</a:t>
            </a:r>
            <a:r>
              <a:rPr lang="es-CO" sz="2800" dirty="0" smtClean="0"/>
              <a:t>or lo tanto, se diseña un sistema de información con base en una tienda online.</a:t>
            </a:r>
            <a:endParaRPr lang="es-ES" i="1" dirty="0" smtClean="0"/>
          </a:p>
          <a:p>
            <a:pPr marL="457200" lvl="1" indent="0">
              <a:buNone/>
            </a:pPr>
            <a:endParaRPr lang="es-CO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buNone/>
            </a:pPr>
            <a:endParaRPr lang="es-CO" sz="24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57200" lvl="1" indent="0">
              <a:buNone/>
            </a:pPr>
            <a:endParaRPr lang="es-CO" sz="24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buNone/>
            </a:pPr>
            <a:r>
              <a:rPr lang="es-CO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6518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 vert="horz" lIns="91440" tIns="45720" rIns="91440" bIns="45720" rtlCol="0" anchor="ctr">
        <a:noAutofit/>
      </a:bodyPr>
      <a:lstStyle>
        <a:defPPr algn="l">
          <a:defRPr sz="8000" b="1" dirty="0" smtClean="0">
            <a:solidFill>
              <a:srgbClr val="92D050"/>
            </a:solidFill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2464</TotalTime>
  <Words>491</Words>
  <Application>Microsoft Office PowerPoint</Application>
  <PresentationFormat>Presentación en pantalla (4:3)</PresentationFormat>
  <Paragraphs>85</Paragraphs>
  <Slides>26</Slides>
  <Notes>2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26</vt:i4>
      </vt:variant>
    </vt:vector>
  </HeadingPairs>
  <TitlesOfParts>
    <vt:vector size="32" baseType="lpstr">
      <vt:lpstr>Arial</vt:lpstr>
      <vt:lpstr>Arial Black</vt:lpstr>
      <vt:lpstr>Calibri</vt:lpstr>
      <vt:lpstr>Times New Roman</vt:lpstr>
      <vt:lpstr>Wingdings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DIANA GARZON SUAREZ</dc:creator>
  <cp:lastModifiedBy>SOPORTE</cp:lastModifiedBy>
  <cp:revision>289</cp:revision>
  <dcterms:created xsi:type="dcterms:W3CDTF">2014-06-25T16:18:26Z</dcterms:created>
  <dcterms:modified xsi:type="dcterms:W3CDTF">2016-11-11T13:28:28Z</dcterms:modified>
</cp:coreProperties>
</file>